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32" r:id="rId3"/>
    <p:sldId id="380" r:id="rId4"/>
    <p:sldId id="257" r:id="rId5"/>
    <p:sldId id="262" r:id="rId6"/>
    <p:sldId id="415" r:id="rId7"/>
    <p:sldId id="504" r:id="rId8"/>
    <p:sldId id="441" r:id="rId9"/>
    <p:sldId id="482" r:id="rId10"/>
    <p:sldId id="263" r:id="rId11"/>
    <p:sldId id="506" r:id="rId12"/>
    <p:sldId id="505" r:id="rId13"/>
    <p:sldId id="448" r:id="rId14"/>
    <p:sldId id="508" r:id="rId15"/>
    <p:sldId id="528" r:id="rId16"/>
    <p:sldId id="507" r:id="rId17"/>
    <p:sldId id="509" r:id="rId18"/>
    <p:sldId id="516" r:id="rId19"/>
    <p:sldId id="468" r:id="rId20"/>
    <p:sldId id="510" r:id="rId21"/>
    <p:sldId id="484" r:id="rId22"/>
    <p:sldId id="523" r:id="rId23"/>
    <p:sldId id="524" r:id="rId24"/>
    <p:sldId id="525" r:id="rId25"/>
    <p:sldId id="526" r:id="rId26"/>
    <p:sldId id="37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主题样式 2 - 个性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4"/>
    <p:restoredTop sz="92395"/>
  </p:normalViewPr>
  <p:slideViewPr>
    <p:cSldViewPr snapToGrid="0">
      <p:cViewPr>
        <p:scale>
          <a:sx n="105" d="100"/>
          <a:sy n="105" d="100"/>
        </p:scale>
        <p:origin x="102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114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061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360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883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17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016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690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542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9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402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853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456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11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369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9884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372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487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081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高级篇</a:t>
            </a:r>
          </a:p>
          <a:p>
            <a:pPr algn="ctr"/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选项卡和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浏览时</a:t>
            </a:r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隐藏选项卡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5412"/>
            <a:ext cx="9070848" cy="512125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选项卡显示时机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1008018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我们虽然添加了选项卡，当深入浏览分页内容时，选项卡仍然显示，显然不是很好。</a:t>
            </a:r>
          </a:p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提供导航栏浏览时（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）隐藏选项卡的简单方法。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9483706" y="1944876"/>
            <a:ext cx="2487446" cy="1463040"/>
          </a:xfrm>
          <a:prstGeom prst="wedgeRoundRectCallout">
            <a:avLst>
              <a:gd name="adj1" fmla="val -71151"/>
              <a:gd name="adj2" fmla="val 99678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选中 餐馆详情页 控制器，勾选“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Hide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Bottom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Bar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on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Push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4538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使用代码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4363476" y="3543038"/>
            <a:ext cx="5998742" cy="1041516"/>
          </a:xfrm>
          <a:prstGeom prst="wedgeRoundRectCallout">
            <a:avLst>
              <a:gd name="adj1" fmla="val 19920"/>
              <a:gd name="adj2" fmla="val -99369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destVC.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hidesBottomBarWhenPushed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true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1674279"/>
            <a:ext cx="1004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在餐馆列表转场前，使用代码</a:t>
            </a:r>
          </a:p>
          <a:p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1D8519"/>
                </a:solidFill>
                <a:latin typeface="Menlo-Regular" charset="0"/>
              </a:rPr>
              <a:t>即</a:t>
            </a:r>
            <a:r>
              <a:rPr lang="en-US" altLang="zh-CN" dirty="0" err="1" smtClean="0">
                <a:solidFill>
                  <a:srgbClr val="1D8519"/>
                </a:solidFill>
                <a:latin typeface="Menlo-Regular" charset="0"/>
              </a:rPr>
              <a:t>RestaurantTableViewController.swift</a:t>
            </a:r>
            <a:r>
              <a:rPr lang="zh-CN" altLang="en-US" dirty="0" smtClean="0">
                <a:solidFill>
                  <a:srgbClr val="1D8519"/>
                </a:solidFill>
                <a:latin typeface="Menlo-Regular" charset="0"/>
              </a:rPr>
              <a:t>的</a:t>
            </a:r>
            <a:r>
              <a:rPr lang="en-US" altLang="zh-CN" dirty="0" err="1" smtClean="0">
                <a:solidFill>
                  <a:srgbClr val="000000"/>
                </a:solidFill>
                <a:latin typeface="Menlo-Regular" charset="0"/>
              </a:rPr>
              <a:t>prepareForSegue</a:t>
            </a:r>
            <a:r>
              <a:rPr lang="zh-CN" altLang="en-US" dirty="0" smtClean="0">
                <a:solidFill>
                  <a:srgbClr val="000000"/>
                </a:solidFill>
                <a:latin typeface="Menlo-Regular" charset="0"/>
              </a:rPr>
              <a:t>中加入：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7113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添加新选项页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933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673"/>
            <a:ext cx="8375396" cy="472860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步骤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-1.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新建导航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48106" y="941963"/>
            <a:ext cx="1004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只显示一页的选项卡毫无意义，需要新选项页来区分各种功能。</a:t>
            </a:r>
          </a:p>
          <a:p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1.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我们增加“发现”和“关于”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个新页。拖一个导航控制器到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Storyboard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上（默认自带一个列表控制器）。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8289724" y="2731009"/>
            <a:ext cx="3902276" cy="1011936"/>
          </a:xfrm>
          <a:prstGeom prst="wedgeRoundRectCallout">
            <a:avLst>
              <a:gd name="adj1" fmla="val -55599"/>
              <a:gd name="adj2" fmla="val -93094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把导航条的标题改为“发现”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6922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35" y="1448789"/>
            <a:ext cx="6510806" cy="5409212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集成一组控制器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48106" y="941963"/>
            <a:ext cx="1004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任务很简单：把新导航控制器 和 选项卡控制器连接起来。</a:t>
            </a:r>
          </a:p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操作：按住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Ctrl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拖动 选项卡控制器 到 新导航控制器，选中菜单项“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Relationship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Segue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–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Controllers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”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8168641" y="2474976"/>
            <a:ext cx="3925823" cy="2145792"/>
          </a:xfrm>
          <a:prstGeom prst="wedgeRoundRectCallout">
            <a:avLst>
              <a:gd name="adj1" fmla="val -159646"/>
              <a:gd name="adj2" fmla="val 128039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这种“关系型转场”的简历，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让新导航控制器成为选项卡控制器的一部分。</a:t>
            </a: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然后选中新导航控制器上的选项卡，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简洁起见，选用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System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Item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：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Recents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2285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395745"/>
            <a:ext cx="2067001" cy="639682"/>
            <a:chOff x="201702" y="3174844"/>
            <a:chExt cx="2892555" cy="66238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17484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新建“关于”页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48106" y="941963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重复上述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步，再建一个 关于 页，导航标题为“关于”，图标选“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More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”。如下图：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34" y="1319279"/>
            <a:ext cx="6615151" cy="553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06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542188" y="479615"/>
            <a:ext cx="2182647" cy="555810"/>
            <a:chOff x="39867" y="3261692"/>
            <a:chExt cx="3054390" cy="575534"/>
          </a:xfrm>
        </p:grpSpPr>
        <p:sp>
          <p:nvSpPr>
            <p:cNvPr id="17" name="文本框 16"/>
            <p:cNvSpPr txBox="1"/>
            <p:nvPr/>
          </p:nvSpPr>
          <p:spPr>
            <a:xfrm>
              <a:off x="39867" y="3261692"/>
              <a:ext cx="3054388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>
                  <a:solidFill>
                    <a:schemeClr val="bg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运行效果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76" y="366547"/>
            <a:ext cx="3533963" cy="627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58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定制选项卡外观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7895" y="-221956"/>
            <a:ext cx="11562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4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54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360795"/>
              </p:ext>
            </p:extLst>
          </p:nvPr>
        </p:nvGraphicFramePr>
        <p:xfrm>
          <a:off x="377952" y="1214350"/>
          <a:ext cx="11324976" cy="397114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401568"/>
                <a:gridCol w="7923408"/>
              </a:tblGrid>
              <a:tr h="404987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几个常见的选项卡属性定制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106417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tintColor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前景色</a:t>
                      </a:r>
                    </a:p>
                    <a:p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如前景粉红：</a:t>
                      </a:r>
                    </a:p>
                    <a:p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UITabBar.appearance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().</a:t>
                      </a: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tintColor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=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UIColor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(red: 242/255, green: 116/255, blue: 119/255, alpha: 1)</a:t>
                      </a:r>
                    </a:p>
                  </a:txBody>
                  <a:tcPr/>
                </a:tc>
              </a:tr>
              <a:tr h="4315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barTintColor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背景色</a:t>
                      </a:r>
                    </a:p>
                    <a:p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如背景黑色：</a:t>
                      </a:r>
                    </a:p>
                    <a:p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UITabBar.appearance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().</a:t>
                      </a: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barTintColor</a:t>
                      </a:r>
                      <a:r>
                        <a:rPr lang="zh-CN" altLang="en-US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=</a:t>
                      </a:r>
                      <a:r>
                        <a:rPr lang="zh-CN" altLang="en-US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baseline="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UIColor.blackColor</a:t>
                      </a:r>
                      <a:r>
                        <a:rPr lang="en-US" altLang="zh-CN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()</a:t>
                      </a:r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49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⭐</a:t>
                      </a: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backgroundImage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背景图片</a:t>
                      </a:r>
                    </a:p>
                    <a:p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UITabBar.appearance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().</a:t>
                      </a: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backgroundImage</a:t>
                      </a:r>
                      <a:r>
                        <a:rPr lang="zh-CN" altLang="en-US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=</a:t>
                      </a:r>
                      <a:r>
                        <a:rPr lang="zh-CN" altLang="en-US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baseline="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UIImage</a:t>
                      </a:r>
                      <a:r>
                        <a:rPr lang="en-US" altLang="zh-CN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(</a:t>
                      </a:r>
                      <a:r>
                        <a:rPr lang="is-IS" altLang="zh-CN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…</a:t>
                      </a:r>
                      <a:r>
                        <a:rPr lang="en-US" altLang="zh-CN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)</a:t>
                      </a:r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定制步骤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跟导航栏定制一样，使用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Appearance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7893" y="5364423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把代码加入到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AppDelegate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application(_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didFinishLaunchingWithOptions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:)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方法中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834" y="6038088"/>
            <a:ext cx="4064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40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266944" y="3864864"/>
            <a:ext cx="5498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若你想能有所成，前方必有拦路虎。我也有；每个人都会有。但障碍不能阻挡你前进。如果撞到南墙，别回头；想办法爬过去，穿过去，或者绕过去。                  </a:t>
            </a:r>
          </a:p>
          <a:p>
            <a:r>
              <a:rPr lang="zh-CN" altLang="en-US" i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                 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迈克尔 乔丹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更改选项卡图标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1001138"/>
            <a:ext cx="1004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更多时候我们希望使用自定义的选项卡图标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把示例图片文件加入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Assets.xcasset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 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tabbar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tabbaricons.zip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26668"/>
              </p:ext>
            </p:extLst>
          </p:nvPr>
        </p:nvGraphicFramePr>
        <p:xfrm>
          <a:off x="1657834" y="2260682"/>
          <a:ext cx="8997696" cy="309078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28694"/>
                <a:gridCol w="5669002"/>
              </a:tblGrid>
              <a:tr h="655677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要更改图标，选中选项卡子项，更改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System Item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到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Custom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并设置 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Title/Image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608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Recent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发现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/</a:t>
                      </a: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dicover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08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More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关于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/about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08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Favorite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最爱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/favorite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0877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效果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496" y="4741863"/>
            <a:ext cx="4064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2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更改选项选中时的背景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657834" y="1035424"/>
            <a:ext cx="10045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当一个选项页被选中时，可以指定一个图标的背景图片</a:t>
            </a:r>
          </a:p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设置</a:t>
            </a:r>
            <a:r>
              <a:rPr lang="en-US" altLang="zh-CN" sz="16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selectionIndicatorImage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属性即可。</a:t>
            </a:r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1408" y="2400614"/>
            <a:ext cx="11300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</a:rPr>
              <a:t>UITabBar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appearance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selectionIndicatorImage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</a:rPr>
              <a:t>UIImage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(named: 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600" dirty="0" err="1">
                <a:solidFill>
                  <a:srgbClr val="BA0011"/>
                </a:solidFill>
                <a:latin typeface="Menlo-Regular" charset="0"/>
              </a:rPr>
              <a:t>tabitem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</a:rPr>
              <a:t>-selected"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  <a:endParaRPr lang="zh-CN" altLang="en-US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917" y="3696716"/>
            <a:ext cx="4064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9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7895" y="-221956"/>
            <a:ext cx="11562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5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516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657834" y="964225"/>
            <a:ext cx="7181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Storyboard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让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设计大幅可视化，但随着工程增长会显得杂乱难以管理。</a:t>
            </a:r>
          </a:p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导致大型项目团队不愿意使用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Storyboard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。</a:t>
            </a:r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XCode7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新特性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68403"/>
              </p:ext>
            </p:extLst>
          </p:nvPr>
        </p:nvGraphicFramePr>
        <p:xfrm>
          <a:off x="1298309" y="2532038"/>
          <a:ext cx="9278112" cy="24300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60485"/>
                <a:gridCol w="7017627"/>
              </a:tblGrid>
              <a:tr h="11340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吃货点评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storyboard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分割（</a:t>
                      </a: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Main.storyboard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保持对分块的引用）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79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关于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about.storyboard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799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发现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discover.storyboard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298309" y="1871242"/>
            <a:ext cx="8918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Xcode7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起，可以把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Storyboard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任意切割成多个功能块而不需要写代码 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–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storyboard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引用</a:t>
            </a:r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336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分割步骤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962303"/>
            <a:ext cx="11545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如“关于”选项页，在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storyboard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上选中相关的视图，</a:t>
            </a:r>
          </a:p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菜单 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Editor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refactor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to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storyboard</a:t>
            </a:r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259" y="1547078"/>
            <a:ext cx="6235219" cy="5310922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8702777" y="2682241"/>
            <a:ext cx="3413761" cy="1753084"/>
          </a:xfrm>
          <a:prstGeom prst="wedgeRoundRectCallout">
            <a:avLst>
              <a:gd name="adj1" fmla="val -88254"/>
              <a:gd name="adj2" fmla="val 138819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lang="zh-CN" altLang="en-US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重复步骤，</a:t>
            </a:r>
          </a:p>
          <a:p>
            <a:pPr algn="ctr"/>
            <a:r>
              <a:rPr lang="zh-CN" altLang="en-US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把“发现”页也分割到独立的</a:t>
            </a:r>
            <a:r>
              <a:rPr lang="en-US" altLang="zh-CN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discover.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storyboard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8051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17" y="1223664"/>
            <a:ext cx="8520176" cy="5091503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分割后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8702777" y="2682241"/>
            <a:ext cx="3413761" cy="1753084"/>
          </a:xfrm>
          <a:prstGeom prst="wedgeRoundRectCallout">
            <a:avLst>
              <a:gd name="adj1" fmla="val -88254"/>
              <a:gd name="adj2" fmla="val 138819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lang="en-US" altLang="zh-CN" dirty="0" err="1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Main.storyboard</a:t>
            </a:r>
            <a:r>
              <a:rPr lang="zh-CN" altLang="en-US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上保持对分割后的</a:t>
            </a:r>
            <a:r>
              <a:rPr lang="en-US" altLang="zh-CN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storyboard</a:t>
            </a:r>
            <a:r>
              <a:rPr lang="zh-CN" altLang="en-US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文件的引用</a:t>
            </a:r>
            <a:endParaRPr lang="de-DE" altLang="zh-CN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双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击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引用可以跳转到相关的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storyboard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文件中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3188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94114" y="454761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tabbar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2480" y="487681"/>
            <a:ext cx="102534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选项卡（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bar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）设计极其常见，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年后再度流行，位于屏幕底部，它把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划分为功能块。</a:t>
            </a:r>
          </a:p>
          <a:p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缺点是占有屏幕一小块，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不过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着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大屏的普及，这个缺点早已不存在。 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facebook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版本，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已把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侧边栏替换成选项卡， 其他一应流行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网易新闻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支付宝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淘宝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都用选项卡进行导航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导航条：让用户在有层级关系的视图中浏览。（微信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会话聊天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会话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选项卡：管理关系不明显的视图集合，一般至少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个，最多显示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个。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微信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通讯录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发现 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我 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2480" y="4523233"/>
            <a:ext cx="102534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这章我们将学到：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创建选项卡并定制外观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Xcode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新特性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</a:t>
            </a:r>
          </a:p>
          <a:p>
            <a:pPr marL="342900" indent="-342900">
              <a:buFont typeface="Arial" charset="0"/>
              <a:buChar char="•"/>
            </a:pP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工程基于上一章完成版</a:t>
            </a: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8" y="49262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1419173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81229" y="254865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创建一个选项卡控制器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2779841"/>
            <a:ext cx="5928865" cy="99394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4159809"/>
            <a:ext cx="5928865" cy="99394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581226" y="1612119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浏览时隐藏选项卡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81226" y="3008885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添加新选项页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581226" y="4395318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定制选项卡外观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5510431"/>
            <a:ext cx="5928865" cy="99394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581226" y="5745791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创建一个选项卡控制器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划分功能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501931"/>
              </p:ext>
            </p:extLst>
          </p:nvPr>
        </p:nvGraphicFramePr>
        <p:xfrm>
          <a:off x="1426464" y="1796073"/>
          <a:ext cx="8997696" cy="31991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498848"/>
                <a:gridCol w="4498848"/>
              </a:tblGrid>
              <a:tr h="799795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吃货点评 功能页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9979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收藏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餐馆列表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79979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发现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用于发现其他吃货收藏的餐馆</a:t>
                      </a: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（在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iCloud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章节实现）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79979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关于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显示关于屏幕，留到下一章实现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38" y="1300857"/>
            <a:ext cx="7975574" cy="5344363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创建步骤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35569" y="879218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无需任何代码，把一组视图控制器嵌入到选项卡控制器中即可。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9144000" y="1419295"/>
            <a:ext cx="2877312" cy="3256009"/>
          </a:xfrm>
          <a:prstGeom prst="wedgeRoundRectCallout">
            <a:avLst>
              <a:gd name="adj1" fmla="val -73825"/>
              <a:gd name="adj2" fmla="val 26981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Main.storyboard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选中导航控制器，即屏幕的初始化控制器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 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Editor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Embed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Bar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707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" y="1214350"/>
            <a:ext cx="10058400" cy="567880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定制子选项卡属性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48106" y="873716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点击导航控制器底部选项卡上的灰色块，可调整属性及图标。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9242274" y="99018"/>
            <a:ext cx="2364232" cy="1040933"/>
          </a:xfrm>
          <a:prstGeom prst="wedgeRoundRectCallout">
            <a:avLst>
              <a:gd name="adj1" fmla="val -6918"/>
              <a:gd name="adj2" fmla="val 139074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简洁起见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系统提供的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Favorites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5207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204" y="366547"/>
            <a:ext cx="3464522" cy="614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42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13249</TotalTime>
  <Words>973</Words>
  <Application>Microsoft Macintosh PowerPoint</Application>
  <PresentationFormat>宽屏</PresentationFormat>
  <Paragraphs>161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Apple Chancery</vt:lpstr>
      <vt:lpstr>Calibri</vt:lpstr>
      <vt:lpstr>Calibri Light</vt:lpstr>
      <vt:lpstr>Lantinghei SC Demibold</vt:lpstr>
      <vt:lpstr>Menlo-Regular</vt:lpstr>
      <vt:lpstr>Source Sans Pro Light</vt:lpstr>
      <vt:lpstr>Wingdings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Microsoft Office 用户</cp:lastModifiedBy>
  <cp:revision>3256</cp:revision>
  <dcterms:created xsi:type="dcterms:W3CDTF">2014-05-16T07:57:58Z</dcterms:created>
  <dcterms:modified xsi:type="dcterms:W3CDTF">2015-11-16T09:56:07Z</dcterms:modified>
</cp:coreProperties>
</file>